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18" r:id="rId2"/>
    <p:sldId id="315" r:id="rId3"/>
    <p:sldId id="328" r:id="rId4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A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17" autoAdjust="0"/>
    <p:restoredTop sz="96226" autoAdjust="0"/>
  </p:normalViewPr>
  <p:slideViewPr>
    <p:cSldViewPr snapToGrid="0" snapToObjects="1">
      <p:cViewPr varScale="1">
        <p:scale>
          <a:sx n="76" d="100"/>
          <a:sy n="76" d="100"/>
        </p:scale>
        <p:origin x="924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25/11/2019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9031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25/11/2019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7266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25/11/2019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3197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25/11/2019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140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25/11/2019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6911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25/11/2019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6313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25/11/2019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57069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25/11/2019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1585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Faire glisser l'image vers l'espace réservé ou cliquer sur l'icône pour l'ajouter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25/11/2019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6100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25/11/2019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2533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25/11/2019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707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9D6A6A-143D-B94D-B2B0-F58F0CEDB42B}" type="datetimeFigureOut">
              <a:rPr lang="fr-FR" smtClean="0"/>
              <a:t>25/11/2019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66000C-008E-E940-8976-BD95C15B87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6031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r 3"/>
          <p:cNvGrpSpPr/>
          <p:nvPr/>
        </p:nvGrpSpPr>
        <p:grpSpPr>
          <a:xfrm>
            <a:off x="403735" y="1255965"/>
            <a:ext cx="8575912" cy="4373260"/>
            <a:chOff x="11763" y="1025519"/>
            <a:chExt cx="8393444" cy="5110548"/>
          </a:xfrm>
        </p:grpSpPr>
        <p:sp>
          <p:nvSpPr>
            <p:cNvPr id="9" name="Rectangle 8"/>
            <p:cNvSpPr/>
            <p:nvPr/>
          </p:nvSpPr>
          <p:spPr>
            <a:xfrm>
              <a:off x="11763" y="1025519"/>
              <a:ext cx="8393444" cy="51105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dirty="0">
                <a:solidFill>
                  <a:srgbClr val="000000"/>
                </a:solidFill>
                <a:latin typeface="Georgia"/>
                <a:cs typeface="Georgia"/>
              </a:endParaRPr>
            </a:p>
          </p:txBody>
        </p:sp>
        <p:sp>
          <p:nvSpPr>
            <p:cNvPr id="5" name="ZoneTexte 4"/>
            <p:cNvSpPr txBox="1"/>
            <p:nvPr/>
          </p:nvSpPr>
          <p:spPr>
            <a:xfrm>
              <a:off x="201552" y="1206973"/>
              <a:ext cx="7156823" cy="4172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latin typeface="Georgia"/>
                  <a:cs typeface="Georgia"/>
                </a:rPr>
                <a:t>Key points</a:t>
              </a:r>
            </a:p>
            <a:p>
              <a:endParaRPr lang="fr-FR" dirty="0">
                <a:latin typeface="Georgia"/>
                <a:cs typeface="Georgia"/>
              </a:endParaRPr>
            </a:p>
            <a:p>
              <a:endParaRPr lang="fr-FR" dirty="0">
                <a:latin typeface="Georgia"/>
                <a:cs typeface="Georgia"/>
              </a:endParaRPr>
            </a:p>
            <a:p>
              <a:r>
                <a:rPr lang="fr-FR" dirty="0">
                  <a:latin typeface="Georgia"/>
                  <a:cs typeface="Georgia"/>
                </a:rPr>
                <a:t>1. </a:t>
              </a:r>
              <a:r>
                <a:rPr lang="fr-FR" dirty="0" err="1">
                  <a:latin typeface="Georgia"/>
                  <a:cs typeface="Georgia"/>
                </a:rPr>
                <a:t>Instrumented</a:t>
              </a:r>
              <a:r>
                <a:rPr lang="fr-FR" dirty="0">
                  <a:latin typeface="Georgia"/>
                  <a:cs typeface="Georgia"/>
                </a:rPr>
                <a:t> </a:t>
              </a:r>
              <a:r>
                <a:rPr lang="fr-FR" dirty="0" err="1">
                  <a:latin typeface="Georgia"/>
                  <a:cs typeface="Georgia"/>
                </a:rPr>
                <a:t>lumbar</a:t>
              </a:r>
              <a:r>
                <a:rPr lang="fr-FR" dirty="0">
                  <a:latin typeface="Georgia"/>
                  <a:cs typeface="Georgia"/>
                </a:rPr>
                <a:t> </a:t>
              </a:r>
              <a:r>
                <a:rPr lang="fr-FR" dirty="0" err="1">
                  <a:latin typeface="Georgia"/>
                  <a:cs typeface="Georgia"/>
                </a:rPr>
                <a:t>surgery</a:t>
              </a:r>
              <a:r>
                <a:rPr lang="fr-FR" dirty="0">
                  <a:latin typeface="Georgia"/>
                  <a:cs typeface="Georgia"/>
                </a:rPr>
                <a:t>	</a:t>
              </a:r>
            </a:p>
            <a:p>
              <a:endParaRPr lang="fr-FR" dirty="0">
                <a:latin typeface="Georgia"/>
                <a:cs typeface="Georgia"/>
              </a:endParaRPr>
            </a:p>
            <a:p>
              <a:r>
                <a:rPr lang="fr-FR" dirty="0">
                  <a:latin typeface="Georgia"/>
                  <a:cs typeface="Georgia"/>
                </a:rPr>
                <a:t>2. Persistent </a:t>
              </a:r>
              <a:r>
                <a:rPr lang="fr-FR" dirty="0" err="1">
                  <a:latin typeface="Georgia"/>
                  <a:cs typeface="Georgia"/>
                </a:rPr>
                <a:t>postoperative</a:t>
              </a:r>
              <a:r>
                <a:rPr lang="fr-FR" dirty="0">
                  <a:latin typeface="Georgia"/>
                  <a:cs typeface="Georgia"/>
                </a:rPr>
                <a:t> pain (PPP)</a:t>
              </a:r>
            </a:p>
            <a:p>
              <a:endParaRPr lang="fr-FR" dirty="0">
                <a:latin typeface="Georgia"/>
                <a:cs typeface="Georgia"/>
              </a:endParaRPr>
            </a:p>
            <a:p>
              <a:r>
                <a:rPr lang="fr-FR" dirty="0">
                  <a:latin typeface="Georgia"/>
                  <a:cs typeface="Georgia"/>
                </a:rPr>
                <a:t>3. </a:t>
              </a:r>
              <a:r>
                <a:rPr lang="fr-FR" dirty="0" err="1">
                  <a:latin typeface="Georgia"/>
                  <a:cs typeface="Georgia"/>
                </a:rPr>
                <a:t>Cost</a:t>
              </a:r>
              <a:endParaRPr lang="fr-FR" dirty="0">
                <a:latin typeface="Georgia"/>
                <a:cs typeface="Georgia"/>
              </a:endParaRPr>
            </a:p>
            <a:p>
              <a:endParaRPr lang="fr-FR" dirty="0">
                <a:latin typeface="Georgia"/>
                <a:cs typeface="Georgia"/>
              </a:endParaRPr>
            </a:p>
            <a:p>
              <a:endParaRPr lang="fr-FR" dirty="0">
                <a:latin typeface="Georgia"/>
                <a:cs typeface="Georgia"/>
              </a:endParaRPr>
            </a:p>
            <a:p>
              <a:endParaRPr lang="fr-FR" dirty="0">
                <a:latin typeface="Georgia"/>
                <a:cs typeface="Georgia"/>
              </a:endParaRPr>
            </a:p>
            <a:p>
              <a:endParaRPr lang="fr-FR" dirty="0"/>
            </a:p>
          </p:txBody>
        </p:sp>
      </p:grp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9529" y="5841999"/>
            <a:ext cx="1240118" cy="342970"/>
          </a:xfrm>
          <a:prstGeom prst="rect">
            <a:avLst/>
          </a:prstGeom>
        </p:spPr>
      </p:pic>
      <p:grpSp>
        <p:nvGrpSpPr>
          <p:cNvPr id="3" name="Grouper 2"/>
          <p:cNvGrpSpPr/>
          <p:nvPr/>
        </p:nvGrpSpPr>
        <p:grpSpPr>
          <a:xfrm>
            <a:off x="128494" y="343657"/>
            <a:ext cx="9015506" cy="821410"/>
            <a:chOff x="128494" y="1210235"/>
            <a:chExt cx="9015506" cy="821410"/>
          </a:xfrm>
        </p:grpSpPr>
        <p:cxnSp>
          <p:nvCxnSpPr>
            <p:cNvPr id="13" name="Connecteur droit 12"/>
            <p:cNvCxnSpPr/>
            <p:nvPr/>
          </p:nvCxnSpPr>
          <p:spPr>
            <a:xfrm>
              <a:off x="2211294" y="1410442"/>
              <a:ext cx="6932706" cy="0"/>
            </a:xfrm>
            <a:prstGeom prst="line">
              <a:avLst/>
            </a:prstGeom>
            <a:ln w="3175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Image 9" descr="LOGO ESJ.png"/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494" y="1210235"/>
              <a:ext cx="2202330" cy="8214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15637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403735" y="1255967"/>
            <a:ext cx="8575912" cy="42573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dirty="0">
              <a:solidFill>
                <a:srgbClr val="000000"/>
              </a:solidFill>
              <a:latin typeface="Georgia"/>
              <a:cs typeface="Georgia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9529" y="5841999"/>
            <a:ext cx="1240118" cy="342970"/>
          </a:xfrm>
          <a:prstGeom prst="rect">
            <a:avLst/>
          </a:prstGeom>
        </p:spPr>
      </p:pic>
      <p:grpSp>
        <p:nvGrpSpPr>
          <p:cNvPr id="3" name="Grouper 2"/>
          <p:cNvGrpSpPr/>
          <p:nvPr/>
        </p:nvGrpSpPr>
        <p:grpSpPr>
          <a:xfrm>
            <a:off x="128494" y="343657"/>
            <a:ext cx="9015506" cy="821410"/>
            <a:chOff x="128494" y="1210235"/>
            <a:chExt cx="9015506" cy="821410"/>
          </a:xfrm>
        </p:grpSpPr>
        <p:cxnSp>
          <p:nvCxnSpPr>
            <p:cNvPr id="13" name="Connecteur droit 12"/>
            <p:cNvCxnSpPr/>
            <p:nvPr/>
          </p:nvCxnSpPr>
          <p:spPr>
            <a:xfrm>
              <a:off x="2211294" y="1410442"/>
              <a:ext cx="6932706" cy="0"/>
            </a:xfrm>
            <a:prstGeom prst="line">
              <a:avLst/>
            </a:prstGeom>
            <a:ln w="3175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Image 9" descr="LOGO ESJ.png"/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494" y="1210235"/>
              <a:ext cx="2202330" cy="821410"/>
            </a:xfrm>
            <a:prstGeom prst="rect">
              <a:avLst/>
            </a:prstGeom>
          </p:spPr>
        </p:pic>
      </p:grp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1B4A7F46-51CE-4519-BE6D-2E6C900210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7457061"/>
              </p:ext>
            </p:extLst>
          </p:nvPr>
        </p:nvGraphicFramePr>
        <p:xfrm>
          <a:off x="1163275" y="1995599"/>
          <a:ext cx="7021899" cy="18963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80814">
                  <a:extLst>
                    <a:ext uri="{9D8B030D-6E8A-4147-A177-3AD203B41FA5}">
                      <a16:colId xmlns:a16="http://schemas.microsoft.com/office/drawing/2014/main" val="2516431233"/>
                    </a:ext>
                  </a:extLst>
                </a:gridCol>
                <a:gridCol w="1115736">
                  <a:extLst>
                    <a:ext uri="{9D8B030D-6E8A-4147-A177-3AD203B41FA5}">
                      <a16:colId xmlns:a16="http://schemas.microsoft.com/office/drawing/2014/main" val="3656266998"/>
                    </a:ext>
                  </a:extLst>
                </a:gridCol>
                <a:gridCol w="872455">
                  <a:extLst>
                    <a:ext uri="{9D8B030D-6E8A-4147-A177-3AD203B41FA5}">
                      <a16:colId xmlns:a16="http://schemas.microsoft.com/office/drawing/2014/main" val="3803547124"/>
                    </a:ext>
                  </a:extLst>
                </a:gridCol>
                <a:gridCol w="1031846">
                  <a:extLst>
                    <a:ext uri="{9D8B030D-6E8A-4147-A177-3AD203B41FA5}">
                      <a16:colId xmlns:a16="http://schemas.microsoft.com/office/drawing/2014/main" val="580610734"/>
                    </a:ext>
                  </a:extLst>
                </a:gridCol>
                <a:gridCol w="956345">
                  <a:extLst>
                    <a:ext uri="{9D8B030D-6E8A-4147-A177-3AD203B41FA5}">
                      <a16:colId xmlns:a16="http://schemas.microsoft.com/office/drawing/2014/main" val="251695024"/>
                    </a:ext>
                  </a:extLst>
                </a:gridCol>
                <a:gridCol w="1564703">
                  <a:extLst>
                    <a:ext uri="{9D8B030D-6E8A-4147-A177-3AD203B41FA5}">
                      <a16:colId xmlns:a16="http://schemas.microsoft.com/office/drawing/2014/main" val="3739733788"/>
                    </a:ext>
                  </a:extLst>
                </a:gridCol>
              </a:tblGrid>
              <a:tr h="1036436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n-CA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</a:rPr>
                        <a:t>Number of Observations</a:t>
                      </a:r>
                      <a:endParaRPr lang="en-CA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</a:rPr>
                        <a:t>Number with PPP</a:t>
                      </a:r>
                      <a:endParaRPr lang="en-CA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</a:rPr>
                        <a:t>Mean Rate of PPP</a:t>
                      </a:r>
                      <a:endParaRPr lang="en-CA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CA" sz="1100" dirty="0">
                          <a:effectLst/>
                        </a:rPr>
                        <a:t>Odds Ratio</a:t>
                      </a:r>
                      <a:endParaRPr lang="en-CA" sz="1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CA" sz="1100" dirty="0">
                          <a:effectLst/>
                        </a:rPr>
                        <a:t>95% Confidence Interval</a:t>
                      </a:r>
                      <a:endParaRPr lang="en-CA" sz="1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03975826"/>
                  </a:ext>
                </a:extLst>
              </a:tr>
              <a:tr h="429968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 dirty="0">
                          <a:effectLst/>
                          <a:latin typeface="Times New Roman" panose="02020603050405020304" pitchFamily="18" charset="0"/>
                          <a:ea typeface="PMingLiU" panose="020B0604030504040204" pitchFamily="18" charset="-120"/>
                        </a:rPr>
                        <a:t>Non-instrumented</a:t>
                      </a:r>
                      <a:endParaRPr lang="en-CA" sz="1200" dirty="0">
                        <a:effectLst/>
                        <a:latin typeface="Times New Roman" panose="02020603050405020304" pitchFamily="18" charset="0"/>
                        <a:ea typeface="PMingLiU" panose="020B0604030504040204" pitchFamily="18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320</a:t>
                      </a:r>
                      <a:endParaRPr lang="en-CA" sz="11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  <a:endParaRPr lang="en-CA" sz="11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21.6%</a:t>
                      </a:r>
                      <a:endParaRPr lang="en-CA" sz="11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CA" sz="1200" dirty="0">
                          <a:effectLst/>
                          <a:latin typeface="Times New Roman" panose="02020603050405020304" pitchFamily="18" charset="0"/>
                          <a:ea typeface="PMingLiU" panose="020B0604030504040204" pitchFamily="18" charset="-120"/>
                        </a:rPr>
                        <a:t>0.876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457200" rtl="0" eaLnBrk="1" latinLnBrk="0" hangingPunct="1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CA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PMingLiU" panose="020B0604030504040204" pitchFamily="18" charset="-120"/>
                          <a:cs typeface="+mn-cs"/>
                        </a:rPr>
                        <a:t>[</a:t>
                      </a: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PMingLiU" panose="020B0604030504040204" pitchFamily="18" charset="-120"/>
                          <a:cs typeface="+mn-cs"/>
                        </a:rPr>
                        <a:t>0.595-1.284]</a:t>
                      </a:r>
                      <a:endParaRPr lang="en-CA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PMingLiU" panose="020B0604030504040204" pitchFamily="18" charset="-120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7839364"/>
                  </a:ext>
                </a:extLst>
              </a:tr>
              <a:tr h="429968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 dirty="0">
                          <a:effectLst/>
                          <a:latin typeface="Times New Roman" panose="02020603050405020304" pitchFamily="18" charset="0"/>
                          <a:ea typeface="PMingLiU" panose="020B0604030504040204" pitchFamily="18" charset="-120"/>
                        </a:rPr>
                        <a:t>Instrumented</a:t>
                      </a:r>
                      <a:endParaRPr lang="en-CA" sz="1200" dirty="0">
                        <a:effectLst/>
                        <a:latin typeface="Times New Roman" panose="02020603050405020304" pitchFamily="18" charset="0"/>
                        <a:ea typeface="PMingLiU" panose="020B0604030504040204" pitchFamily="18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 dirty="0">
                          <a:effectLst/>
                        </a:rPr>
                        <a:t>320</a:t>
                      </a:r>
                      <a:endParaRPr lang="en-CA" sz="1200" dirty="0">
                        <a:effectLst/>
                        <a:latin typeface="Times New Roman" panose="02020603050405020304" pitchFamily="18" charset="0"/>
                        <a:ea typeface="PMingLiU" panose="020B0604030504040204" pitchFamily="18" charset="-12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 dirty="0">
                          <a:effectLst/>
                        </a:rPr>
                        <a:t>62</a:t>
                      </a:r>
                      <a:endParaRPr lang="en-CA" sz="1200" dirty="0">
                        <a:effectLst/>
                        <a:latin typeface="Times New Roman" panose="02020603050405020304" pitchFamily="18" charset="0"/>
                        <a:ea typeface="PMingLiU" panose="020B0604030504040204" pitchFamily="18" charset="-12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 dirty="0">
                          <a:effectLst/>
                        </a:rPr>
                        <a:t>19.4%</a:t>
                      </a:r>
                      <a:endParaRPr lang="en-CA" sz="1200" dirty="0">
                        <a:effectLst/>
                        <a:latin typeface="Times New Roman" panose="02020603050405020304" pitchFamily="18" charset="0"/>
                        <a:ea typeface="PMingLiU" panose="020B0604030504040204" pitchFamily="18" charset="-12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CA" sz="1200" dirty="0">
                        <a:effectLst/>
                        <a:latin typeface="Times New Roman" panose="02020603050405020304" pitchFamily="18" charset="0"/>
                        <a:ea typeface="PMingLiU" panose="020B0604030504040204" pitchFamily="18" charset="-12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CA" sz="1200" dirty="0">
                        <a:effectLst/>
                        <a:latin typeface="Times New Roman" panose="02020603050405020304" pitchFamily="18" charset="0"/>
                        <a:ea typeface="PMingLiU" panose="020B0604030504040204" pitchFamily="18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87880328"/>
                  </a:ext>
                </a:extLst>
              </a:tr>
            </a:tbl>
          </a:graphicData>
        </a:graphic>
      </p:graphicFrame>
      <p:sp>
        <p:nvSpPr>
          <p:cNvPr id="7" name="Rectangle 1">
            <a:extLst>
              <a:ext uri="{FF2B5EF4-FFF2-40B4-BE49-F238E27FC236}">
                <a16:creationId xmlns:a16="http://schemas.microsoft.com/office/drawing/2014/main" id="{0915C890-C98E-41A6-8150-00672B67AE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1050" y="1493019"/>
            <a:ext cx="6329651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Table: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Rates of persistent postoperative pain by type of lumbar surgery, instrumented versus age- and sex-matched controls who underwent non-instrumented surgery</a:t>
            </a:r>
            <a:endParaRPr kumimoji="0" lang="en-CA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16877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r 3"/>
          <p:cNvGrpSpPr/>
          <p:nvPr/>
        </p:nvGrpSpPr>
        <p:grpSpPr>
          <a:xfrm>
            <a:off x="403735" y="1255966"/>
            <a:ext cx="8575912" cy="5107331"/>
            <a:chOff x="11763" y="1025519"/>
            <a:chExt cx="8393444" cy="6091885"/>
          </a:xfrm>
        </p:grpSpPr>
        <p:sp>
          <p:nvSpPr>
            <p:cNvPr id="9" name="Rectangle 8"/>
            <p:cNvSpPr/>
            <p:nvPr/>
          </p:nvSpPr>
          <p:spPr>
            <a:xfrm>
              <a:off x="11763" y="1025519"/>
              <a:ext cx="8393444" cy="51105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dirty="0">
                <a:solidFill>
                  <a:srgbClr val="000000"/>
                </a:solidFill>
                <a:latin typeface="Georgia"/>
                <a:cs typeface="Georgia"/>
              </a:endParaRPr>
            </a:p>
          </p:txBody>
        </p:sp>
        <p:sp>
          <p:nvSpPr>
            <p:cNvPr id="5" name="ZoneTexte 4"/>
            <p:cNvSpPr txBox="1"/>
            <p:nvPr/>
          </p:nvSpPr>
          <p:spPr>
            <a:xfrm>
              <a:off x="201552" y="1206973"/>
              <a:ext cx="7156823" cy="59104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 err="1">
                  <a:latin typeface="Georgia"/>
                  <a:cs typeface="Georgia"/>
                </a:rPr>
                <a:t>Take</a:t>
              </a:r>
              <a:r>
                <a:rPr lang="fr-FR" sz="2800" dirty="0">
                  <a:latin typeface="Georgia"/>
                  <a:cs typeface="Georgia"/>
                </a:rPr>
                <a:t> Home Messages</a:t>
              </a:r>
            </a:p>
            <a:p>
              <a:endParaRPr lang="fr-FR" dirty="0">
                <a:latin typeface="Georgia"/>
                <a:cs typeface="Georgia"/>
              </a:endParaRPr>
            </a:p>
            <a:p>
              <a:r>
                <a:rPr lang="fr-FR" dirty="0">
                  <a:latin typeface="Georgia"/>
                  <a:cs typeface="Georgia"/>
                </a:rPr>
                <a:t>1.</a:t>
              </a:r>
              <a:r>
                <a:rPr lang="en-GB" dirty="0"/>
                <a:t> </a:t>
              </a:r>
              <a:r>
                <a:rPr lang="en-US" dirty="0"/>
                <a:t>Surgical instrumentation of the lumbar spine was </a:t>
              </a:r>
              <a:r>
                <a:rPr lang="en-US" i="1" dirty="0"/>
                <a:t>not</a:t>
              </a:r>
              <a:r>
                <a:rPr lang="en-US" dirty="0"/>
                <a:t> associated with an increased rate of persistent post-operative pain up to two years from index surgery</a:t>
              </a:r>
              <a:r>
                <a:rPr lang="en-GB" dirty="0"/>
                <a:t>. </a:t>
              </a:r>
              <a:endParaRPr lang="fr-FR" dirty="0">
                <a:latin typeface="Georgia"/>
                <a:cs typeface="Georgia"/>
              </a:endParaRPr>
            </a:p>
            <a:p>
              <a:endParaRPr lang="fr-FR" dirty="0">
                <a:latin typeface="Georgia"/>
                <a:cs typeface="Georgia"/>
              </a:endParaRPr>
            </a:p>
            <a:p>
              <a:r>
                <a:rPr lang="fr-FR" dirty="0">
                  <a:latin typeface="Georgia"/>
                  <a:cs typeface="Georgia"/>
                </a:rPr>
                <a:t>2.</a:t>
              </a:r>
              <a:r>
                <a:rPr lang="en-GB" dirty="0"/>
                <a:t> </a:t>
              </a:r>
              <a:r>
                <a:rPr lang="en-US" dirty="0"/>
                <a:t>Ongoing postoperative healthcare costs are slightly higher for those undergoing instrumentation when compared to age-sex matched controls who had decompression or discectomy.</a:t>
              </a:r>
            </a:p>
            <a:p>
              <a:endParaRPr lang="fr-FR" dirty="0">
                <a:latin typeface="Georgia"/>
                <a:cs typeface="Georgia"/>
              </a:endParaRPr>
            </a:p>
            <a:p>
              <a:r>
                <a:rPr lang="fr-FR" dirty="0">
                  <a:latin typeface="Georgia"/>
                  <a:cs typeface="Georgia"/>
                </a:rPr>
                <a:t>3.</a:t>
              </a:r>
              <a:r>
                <a:rPr lang="en-GB" dirty="0"/>
                <a:t> </a:t>
              </a:r>
              <a:r>
                <a:rPr lang="en-US" dirty="0"/>
                <a:t>Taking into account the index hospitalization, healthcare costs for patients having instrumented fusion cost on average almost £6,000 more compared with non-instrumented procedures over the first two postoperative years. </a:t>
              </a:r>
              <a:r>
                <a:rPr lang="en-GB" dirty="0"/>
                <a:t>. </a:t>
              </a:r>
              <a:endParaRPr lang="fr-FR" dirty="0">
                <a:latin typeface="Georgia"/>
                <a:cs typeface="Georgia"/>
              </a:endParaRPr>
            </a:p>
            <a:p>
              <a:endParaRPr lang="fr-FR" dirty="0">
                <a:latin typeface="Georgia"/>
                <a:cs typeface="Georgia"/>
              </a:endParaRPr>
            </a:p>
            <a:p>
              <a:endParaRPr lang="fr-FR" dirty="0">
                <a:latin typeface="Georgia"/>
                <a:cs typeface="Georgia"/>
              </a:endParaRPr>
            </a:p>
            <a:p>
              <a:endParaRPr lang="fr-FR" dirty="0">
                <a:latin typeface="Georgia"/>
                <a:cs typeface="Georgia"/>
              </a:endParaRPr>
            </a:p>
            <a:p>
              <a:endParaRPr lang="fr-FR" dirty="0"/>
            </a:p>
          </p:txBody>
        </p:sp>
      </p:grp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9529" y="5841999"/>
            <a:ext cx="1240118" cy="342970"/>
          </a:xfrm>
          <a:prstGeom prst="rect">
            <a:avLst/>
          </a:prstGeom>
        </p:spPr>
      </p:pic>
      <p:grpSp>
        <p:nvGrpSpPr>
          <p:cNvPr id="3" name="Grouper 2"/>
          <p:cNvGrpSpPr/>
          <p:nvPr/>
        </p:nvGrpSpPr>
        <p:grpSpPr>
          <a:xfrm>
            <a:off x="128494" y="343657"/>
            <a:ext cx="9015506" cy="821410"/>
            <a:chOff x="128494" y="1210235"/>
            <a:chExt cx="9015506" cy="821410"/>
          </a:xfrm>
        </p:grpSpPr>
        <p:cxnSp>
          <p:nvCxnSpPr>
            <p:cNvPr id="13" name="Connecteur droit 12"/>
            <p:cNvCxnSpPr/>
            <p:nvPr/>
          </p:nvCxnSpPr>
          <p:spPr>
            <a:xfrm>
              <a:off x="2211294" y="1410442"/>
              <a:ext cx="6932706" cy="0"/>
            </a:xfrm>
            <a:prstGeom prst="line">
              <a:avLst/>
            </a:prstGeom>
            <a:ln w="3175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Image 9" descr="LOGO ESJ.png"/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494" y="1210235"/>
              <a:ext cx="2202330" cy="8214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67440"/>
      </p:ext>
    </p:extLst>
  </p:cSld>
  <p:clrMapOvr>
    <a:masterClrMapping/>
  </p:clrMapOvr>
</p:sld>
</file>

<file path=ppt/theme/theme1.xml><?xml version="1.0" encoding="utf-8"?>
<a:theme xmlns:a="http://schemas.openxmlformats.org/drawingml/2006/main" name="ESJ_PPT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ESJ_PPT.potx</Template>
  <TotalTime>116</TotalTime>
  <Words>163</Words>
  <Application>Microsoft Office PowerPoint</Application>
  <PresentationFormat>On-screen Show (4:3)</PresentationFormat>
  <Paragraphs>36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Georgia</vt:lpstr>
      <vt:lpstr>Times New Roman</vt:lpstr>
      <vt:lpstr>ESJ_PPT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Task Force Meeting</dc:title>
  <dc:creator>Maryem-Fama Ismael Aguirre</dc:creator>
  <cp:lastModifiedBy>Sharada Weir</cp:lastModifiedBy>
  <cp:revision>54</cp:revision>
  <cp:lastPrinted>2015-11-08T10:17:41Z</cp:lastPrinted>
  <dcterms:created xsi:type="dcterms:W3CDTF">2015-11-08T09:47:16Z</dcterms:created>
  <dcterms:modified xsi:type="dcterms:W3CDTF">2019-11-26T01:02:38Z</dcterms:modified>
</cp:coreProperties>
</file>